
<file path=[Content_Types].xml><?xml version="1.0" encoding="utf-8"?>
<Types xmlns="http://schemas.openxmlformats.org/package/2006/content-types">
  <Default Extension="fntdata" ContentType="application/x-fontdata"/>
  <Default Extension="jpeg" ContentType="image/jpeg"/>
  <Default Extension="jpg" ContentType="image/jpeg"/>
  <Default Extension="m4a" ContentType="audio/mp4"/>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4081" r:id="rId1"/>
  </p:sldMasterIdLst>
  <p:notesMasterIdLst>
    <p:notesMasterId r:id="rId8"/>
  </p:notesMasterIdLst>
  <p:sldIdLst>
    <p:sldId id="257" r:id="rId2"/>
    <p:sldId id="258" r:id="rId3"/>
    <p:sldId id="259" r:id="rId4"/>
    <p:sldId id="260" r:id="rId5"/>
    <p:sldId id="261" r:id="rId6"/>
    <p:sldId id="262" r:id="rId7"/>
  </p:sldIdLst>
  <p:sldSz cx="9144000" cy="5143500" type="screen16x9"/>
  <p:notesSz cx="6858000" cy="9144000"/>
  <p:embeddedFontLst>
    <p:embeddedFont>
      <p:font typeface="Gill Sans MT" panose="020B0502020104020203" pitchFamily="34" charset="0"/>
      <p:regular r:id="rId9"/>
      <p:bold r:id="rId10"/>
      <p:italic r:id="rId11"/>
      <p:boldItalic r:id="rId12"/>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000000"/>
          </p15:clr>
        </p15:guide>
        <p15:guide id="2" pos="2880">
          <p15:clr>
            <a:srgbClr val="000000"/>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13" roundtripDataSignature="AMtx7mjZnGzTdQGf66U6wjk0DfokCfDpT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2734" autoAdjust="0"/>
  </p:normalViewPr>
  <p:slideViewPr>
    <p:cSldViewPr snapToGrid="0">
      <p:cViewPr>
        <p:scale>
          <a:sx n="75" d="100"/>
          <a:sy n="75" d="100"/>
        </p:scale>
        <p:origin x="2634" y="858"/>
      </p:cViewPr>
      <p:guideLst>
        <p:guide orient="horz" pos="1620"/>
        <p:guide pos="2880"/>
      </p:guideLst>
    </p:cSldViewPr>
  </p:slideViewPr>
  <p:notesTextViewPr>
    <p:cViewPr>
      <p:scale>
        <a:sx n="200" d="100"/>
        <a:sy n="2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customschemas.google.com/relationships/presentationmetadata" Target="metadata"/><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4.fntdata"/><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presProps" Target="presProps.xml"/></Relationships>
</file>

<file path=ppt/media/image1.jpg>
</file>

<file path=ppt/media/image10.jpeg>
</file>

<file path=ppt/media/image2.png>
</file>

<file path=ppt/media/image3.png>
</file>

<file path=ppt/media/image4.jpg>
</file>

<file path=ppt/media/image5.jpeg>
</file>

<file path=ppt/media/image6.png>
</file>

<file path=ppt/media/image7.PNG>
</file>

<file path=ppt/media/image8.png>
</file>

<file path=ppt/media/image9.png>
</file>

<file path=ppt/media/media1.mp4>
</file>

<file path=ppt/media/media2.m4a>
</file>

<file path=ppt/media/media3.m4a>
</file>

<file path=ppt/media/media4.m4a>
</file>

<file path=ppt/media/media5.m4a>
</file>

<file path=ppt/media/media6.m4a>
</file>

<file path=ppt/media/media7.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a:r>
              <a:rPr lang="en-US" b="1" i="0" dirty="0">
                <a:solidFill>
                  <a:srgbClr val="D1D5DB"/>
                </a:solidFill>
                <a:effectLst/>
                <a:latin typeface="Söhne"/>
              </a:rPr>
              <a:t>Slide 1: Purpose of Presentation</a:t>
            </a:r>
            <a:endParaRPr lang="en-US" b="0" i="0" dirty="0">
              <a:solidFill>
                <a:srgbClr val="D1D5DB"/>
              </a:solidFill>
              <a:effectLst/>
              <a:latin typeface="Söhne"/>
            </a:endParaRPr>
          </a:p>
          <a:p>
            <a:pPr marL="158750" indent="0" algn="l">
              <a:buFont typeface="Arial" panose="020B0604020202020204" pitchFamily="34" charset="0"/>
              <a:buNone/>
            </a:pPr>
            <a:endParaRPr lang="en-US" b="0" i="0" dirty="0">
              <a:solidFill>
                <a:srgbClr val="D1D5DB"/>
              </a:solidFill>
              <a:effectLst/>
              <a:latin typeface="Söhne"/>
            </a:endParaRPr>
          </a:p>
          <a:p>
            <a:pPr marL="158750" indent="0" algn="l">
              <a:buFont typeface="Arial" panose="020B0604020202020204" pitchFamily="34" charset="0"/>
              <a:buNone/>
            </a:pPr>
            <a:r>
              <a:rPr lang="en-US" b="0" i="0" dirty="0">
                <a:solidFill>
                  <a:srgbClr val="D1D5DB"/>
                </a:solidFill>
                <a:effectLst/>
                <a:latin typeface="Söhne"/>
              </a:rPr>
              <a:t>"Hello everyone, I'm Juan Pablo Velasquez. Over the past year, our team embarked on an exciting journey of migrating our full-stack application to a cloud-native environment. Today, I'll be sharing the challenges we faced, the solutions we implemented, and the lessons we learned. The goal is to provide a comprehensive understanding of cloud development, catering to both our tech-savvy and non-technical audience members."</a:t>
            </a:r>
          </a:p>
          <a:p>
            <a:endParaRPr lang="en-US" dirty="0"/>
          </a:p>
        </p:txBody>
      </p:sp>
    </p:spTree>
    <p:extLst>
      <p:ext uri="{BB962C8B-B14F-4D97-AF65-F5344CB8AC3E}">
        <p14:creationId xmlns:p14="http://schemas.microsoft.com/office/powerpoint/2010/main" val="13411839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a:r>
              <a:rPr lang="en-US" b="1" i="0" dirty="0">
                <a:solidFill>
                  <a:srgbClr val="D1D5DB"/>
                </a:solidFill>
                <a:effectLst/>
                <a:latin typeface="Söhne"/>
              </a:rPr>
              <a:t>Slide 2: Containerization and Orchestration</a:t>
            </a:r>
          </a:p>
          <a:p>
            <a:pPr marL="158750" indent="0" algn="l">
              <a:buNone/>
            </a:pPr>
            <a:endParaRPr lang="en-US" b="0" i="0" dirty="0">
              <a:solidFill>
                <a:srgbClr val="D1D5DB"/>
              </a:solidFill>
              <a:effectLst/>
              <a:latin typeface="Söhne"/>
            </a:endParaRPr>
          </a:p>
          <a:p>
            <a:pPr marL="158750" indent="0" algn="l">
              <a:buFont typeface="Arial" panose="020B0604020202020204" pitchFamily="34" charset="0"/>
              <a:buNone/>
            </a:pPr>
            <a:r>
              <a:rPr lang="en-US" b="0" i="0" dirty="0">
                <a:solidFill>
                  <a:srgbClr val="D1D5DB"/>
                </a:solidFill>
                <a:effectLst/>
                <a:latin typeface="Söhne"/>
              </a:rPr>
              <a:t>"When we talk about transitioning to the cloud, it's not just about moving data. It's about ensuring our application runs consistently, irrespective of where it's deployed. This is where 'containerization' comes into play. By packaging our application and its dependencies into 'containers', we achieved this consistency. Docker emerged as an invaluable tool in this process, with Docker Compose further simplifying the orchestration of multiple containers. Here's a snapshot of our Docker Compose file, showcasing the services and their interdependencies."</a:t>
            </a:r>
          </a:p>
          <a:p>
            <a:endParaRPr lang="en-US" dirty="0"/>
          </a:p>
        </p:txBody>
      </p:sp>
    </p:spTree>
    <p:extLst>
      <p:ext uri="{BB962C8B-B14F-4D97-AF65-F5344CB8AC3E}">
        <p14:creationId xmlns:p14="http://schemas.microsoft.com/office/powerpoint/2010/main" val="24289152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a:r>
              <a:rPr lang="en-US" b="1" i="0" dirty="0">
                <a:solidFill>
                  <a:srgbClr val="D1D5DB"/>
                </a:solidFill>
                <a:effectLst/>
                <a:latin typeface="Söhne"/>
              </a:rPr>
              <a:t>Slide 3: The Serverless Cloud</a:t>
            </a:r>
          </a:p>
          <a:p>
            <a:pPr marL="158750" indent="0" algn="l">
              <a:buNone/>
            </a:pPr>
            <a:endParaRPr lang="en-US" b="0" i="0" dirty="0">
              <a:solidFill>
                <a:srgbClr val="D1D5DB"/>
              </a:solidFill>
              <a:effectLst/>
              <a:latin typeface="Söhne"/>
            </a:endParaRPr>
          </a:p>
          <a:p>
            <a:pPr marL="158750" indent="0" algn="l">
              <a:buFont typeface="Arial" panose="020B0604020202020204" pitchFamily="34" charset="0"/>
              <a:buNone/>
            </a:pPr>
            <a:r>
              <a:rPr lang="en-US" b="0" i="0" dirty="0">
                <a:solidFill>
                  <a:srgbClr val="D1D5DB"/>
                </a:solidFill>
                <a:effectLst/>
                <a:latin typeface="Söhne"/>
              </a:rPr>
              <a:t>"The term 'serverless' might sound like a misnomer, but it's essentially about abstracting away the server management aspect. This allows us developers to focus solely on the code, while the infrastructure, scaling, and maintenance are handled by cloud providers. We leveraged Amazon's S3 for storage, which not only provided scalability but also ensured data redundancy. AWS Lambda, on the other hand, allowed us to run backend code in response to events, seamlessly integrating with other AWS services. And when it came to databases, we transitioned from MongoDB to DynamoDB, adapting our queries and automating data migration in the process."</a:t>
            </a:r>
          </a:p>
          <a:p>
            <a:pPr marL="158750" indent="0">
              <a:buNone/>
            </a:pPr>
            <a:endParaRPr lang="en-US" dirty="0"/>
          </a:p>
        </p:txBody>
      </p:sp>
    </p:spTree>
    <p:extLst>
      <p:ext uri="{BB962C8B-B14F-4D97-AF65-F5344CB8AC3E}">
        <p14:creationId xmlns:p14="http://schemas.microsoft.com/office/powerpoint/2010/main" val="1978636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a:r>
              <a:rPr lang="en-US" b="1" i="0" dirty="0">
                <a:solidFill>
                  <a:srgbClr val="D1D5DB"/>
                </a:solidFill>
                <a:effectLst/>
                <a:latin typeface="Söhne"/>
              </a:rPr>
              <a:t>Slide 4: Cloud-Based Development Principles</a:t>
            </a:r>
          </a:p>
          <a:p>
            <a:pPr marL="158750" indent="0" algn="l">
              <a:buNone/>
            </a:pPr>
            <a:endParaRPr lang="en-US" b="0" i="0" dirty="0">
              <a:solidFill>
                <a:srgbClr val="D1D5DB"/>
              </a:solidFill>
              <a:effectLst/>
              <a:latin typeface="Söhne"/>
            </a:endParaRPr>
          </a:p>
          <a:p>
            <a:pPr marL="158750" indent="0" algn="l">
              <a:buFont typeface="Arial" panose="020B0604020202020204" pitchFamily="34" charset="0"/>
              <a:buNone/>
            </a:pPr>
            <a:r>
              <a:rPr lang="en-US" b="0" i="0" dirty="0">
                <a:solidFill>
                  <a:srgbClr val="D1D5DB"/>
                </a:solidFill>
                <a:effectLst/>
                <a:latin typeface="Söhne"/>
              </a:rPr>
              <a:t>"Two principles stood out during our migration: Elasticity and the Pay-for-Use model. Elasticity ensured that as our user base grew, our resources scaled accordingly, without any manual intervention. The Pay-for-Use model, on the other hand, ensured cost-effectiveness. Instead of hefty upfront costs, we only paid for the resources we consumed. This graph here depicts our resource capacity versus actual usage, highlighting the cost savings we achieved."</a:t>
            </a:r>
          </a:p>
          <a:p>
            <a:endParaRPr lang="en-US" dirty="0"/>
          </a:p>
        </p:txBody>
      </p:sp>
    </p:spTree>
    <p:extLst>
      <p:ext uri="{BB962C8B-B14F-4D97-AF65-F5344CB8AC3E}">
        <p14:creationId xmlns:p14="http://schemas.microsoft.com/office/powerpoint/2010/main" val="2732599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a:r>
              <a:rPr lang="en-US" b="1" i="0" dirty="0">
                <a:solidFill>
                  <a:srgbClr val="D1D5DB"/>
                </a:solidFill>
                <a:effectLst/>
                <a:latin typeface="Söhne"/>
              </a:rPr>
              <a:t>Slide 5: Securing Your Cloud Application</a:t>
            </a:r>
          </a:p>
          <a:p>
            <a:pPr marL="158750" indent="0" algn="l">
              <a:buNone/>
            </a:pPr>
            <a:endParaRPr lang="en-US" b="0" i="0" dirty="0">
              <a:solidFill>
                <a:srgbClr val="D1D5DB"/>
              </a:solidFill>
              <a:effectLst/>
              <a:latin typeface="Söhne"/>
            </a:endParaRPr>
          </a:p>
          <a:p>
            <a:pPr marL="158750" indent="0" algn="l">
              <a:buFont typeface="Arial" panose="020B0604020202020204" pitchFamily="34" charset="0"/>
              <a:buNone/>
            </a:pPr>
            <a:r>
              <a:rPr lang="en-US" b="0" i="0" dirty="0">
                <a:solidFill>
                  <a:srgbClr val="D1D5DB"/>
                </a:solidFill>
                <a:effectLst/>
                <a:latin typeface="Söhne"/>
              </a:rPr>
              <a:t>"With great power comes great responsibility. As we harnessed the power of the cloud, we also had to ensure our application was secure. We implemented robust authentication mechanisms, defined clear roles and policies, and ensured encrypted connections throughout our architecture. Whether it was the connection between Lambda and API Gateway or between Lambda and our database, security was always at the forefront. Here are some diagrams showcasing our multi-layered security approach."</a:t>
            </a:r>
          </a:p>
          <a:p>
            <a:endParaRPr lang="en-US" dirty="0"/>
          </a:p>
        </p:txBody>
      </p:sp>
    </p:spTree>
    <p:extLst>
      <p:ext uri="{BB962C8B-B14F-4D97-AF65-F5344CB8AC3E}">
        <p14:creationId xmlns:p14="http://schemas.microsoft.com/office/powerpoint/2010/main" val="16161160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a:r>
              <a:rPr lang="en-US" b="1" i="0" dirty="0">
                <a:solidFill>
                  <a:srgbClr val="D1D5DB"/>
                </a:solidFill>
                <a:effectLst/>
                <a:latin typeface="Söhne"/>
              </a:rPr>
              <a:t>Slide 6: Conclusion</a:t>
            </a:r>
          </a:p>
          <a:p>
            <a:pPr marL="158750" indent="0" algn="l">
              <a:buNone/>
            </a:pPr>
            <a:endParaRPr lang="en-US" b="0" i="0" dirty="0">
              <a:solidFill>
                <a:srgbClr val="D1D5DB"/>
              </a:solidFill>
              <a:effectLst/>
              <a:latin typeface="Söhne"/>
            </a:endParaRPr>
          </a:p>
          <a:p>
            <a:pPr marL="158750" indent="0" algn="l">
              <a:buFont typeface="Arial" panose="020B0604020202020204" pitchFamily="34" charset="0"/>
              <a:buNone/>
            </a:pPr>
            <a:r>
              <a:rPr lang="en-US" b="0" i="0" dirty="0">
                <a:solidFill>
                  <a:srgbClr val="D1D5DB"/>
                </a:solidFill>
                <a:effectLst/>
                <a:latin typeface="Söhne"/>
              </a:rPr>
              <a:t>"In conclusion, our journey to the cloud was filled with challenges, but the outcomes made it all worth it. From scalability and cost-effectiveness to operational efficiency, the benefits were manifold. As I share our experiences today, I hope it paves the way for fellow developers, making their cloud migration journey smoother and more informed. Thank you for your time and attention."</a:t>
            </a:r>
          </a:p>
          <a:p>
            <a:endParaRPr lang="en-US" dirty="0"/>
          </a:p>
        </p:txBody>
      </p:sp>
    </p:spTree>
    <p:extLst>
      <p:ext uri="{BB962C8B-B14F-4D97-AF65-F5344CB8AC3E}">
        <p14:creationId xmlns:p14="http://schemas.microsoft.com/office/powerpoint/2010/main" val="16716269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813335" y="601724"/>
            <a:ext cx="6477805" cy="1906073"/>
          </a:xfrm>
        </p:spPr>
        <p:txBody>
          <a:bodyPr bIns="0" anchor="b">
            <a:normAutofit/>
          </a:bodyPr>
          <a:lstStyle>
            <a:lvl1pPr algn="l">
              <a:defRPr sz="4950"/>
            </a:lvl1pPr>
          </a:lstStyle>
          <a:p>
            <a:r>
              <a:rPr lang="en-US"/>
              <a:t>Click to edit Master title style</a:t>
            </a:r>
            <a:endParaRPr lang="en-US" dirty="0"/>
          </a:p>
        </p:txBody>
      </p:sp>
      <p:sp>
        <p:nvSpPr>
          <p:cNvPr id="3" name="Subtitle 2"/>
          <p:cNvSpPr>
            <a:spLocks noGrp="1"/>
          </p:cNvSpPr>
          <p:nvPr>
            <p:ph type="subTitle" idx="1"/>
          </p:nvPr>
        </p:nvSpPr>
        <p:spPr>
          <a:xfrm>
            <a:off x="1813335" y="2648403"/>
            <a:ext cx="6477804" cy="733216"/>
          </a:xfrm>
        </p:spPr>
        <p:txBody>
          <a:bodyPr tIns="91440" bIns="91440">
            <a:normAutofit/>
          </a:bodyPr>
          <a:lstStyle>
            <a:lvl1pPr marL="0" indent="0" algn="l">
              <a:buNone/>
              <a:defRPr sz="1350" b="0" cap="all" baseline="0">
                <a:solidFill>
                  <a:schemeClr val="tx1"/>
                </a:solidFill>
              </a:defRPr>
            </a:lvl1pPr>
            <a:lvl2pPr marL="342900" indent="0" algn="ctr">
              <a:buNone/>
              <a:defRPr sz="135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a:xfrm>
            <a:off x="1812376" y="246981"/>
            <a:ext cx="3730436" cy="231901"/>
          </a:xfrm>
        </p:spPr>
        <p:txBody>
          <a:bodyPr/>
          <a:lstStyle/>
          <a:p>
            <a:endParaRPr lang="en-US"/>
          </a:p>
        </p:txBody>
      </p:sp>
      <p:sp>
        <p:nvSpPr>
          <p:cNvPr id="6" name="Slide Number Placeholder 5"/>
          <p:cNvSpPr>
            <a:spLocks noGrp="1"/>
          </p:cNvSpPr>
          <p:nvPr>
            <p:ph type="sldNum" sz="quarter" idx="12"/>
          </p:nvPr>
        </p:nvSpPr>
        <p:spPr>
          <a:xfrm>
            <a:off x="1078249" y="599230"/>
            <a:ext cx="608264" cy="377684"/>
          </a:xfrm>
        </p:spPr>
        <p:txBody>
          <a:bodyPr/>
          <a:lstStyle/>
          <a:p>
            <a:pPr marL="0" lvl="0" indent="0" algn="r" rtl="0">
              <a:spcBef>
                <a:spcPts val="0"/>
              </a:spcBef>
              <a:spcAft>
                <a:spcPts val="0"/>
              </a:spcAft>
              <a:buNone/>
            </a:pPr>
            <a:fld id="{00000000-1234-1234-1234-123412341234}" type="slidenum">
              <a:rPr lang="en-US" smtClean="0"/>
              <a:t>‹#›</a:t>
            </a:fld>
            <a:endParaRPr lang="en-US"/>
          </a:p>
        </p:txBody>
      </p:sp>
      <p:cxnSp>
        <p:nvCxnSpPr>
          <p:cNvPr id="15" name="Straight Connector 14"/>
          <p:cNvCxnSpPr/>
          <p:nvPr/>
        </p:nvCxnSpPr>
        <p:spPr>
          <a:xfrm>
            <a:off x="1813335" y="2646407"/>
            <a:ext cx="6477804"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2911280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cxnSp>
        <p:nvCxnSpPr>
          <p:cNvPr id="26" name="Straight Connector 25"/>
          <p:cNvCxnSpPr/>
          <p:nvPr/>
        </p:nvCxnSpPr>
        <p:spPr>
          <a:xfrm>
            <a:off x="1090422" y="1385316"/>
            <a:ext cx="720564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3097543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79333" y="599230"/>
            <a:ext cx="1211807" cy="3494917"/>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83504" y="599230"/>
            <a:ext cx="5871623" cy="34949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cxnSp>
        <p:nvCxnSpPr>
          <p:cNvPr id="15" name="Straight Connector 14"/>
          <p:cNvCxnSpPr/>
          <p:nvPr/>
        </p:nvCxnSpPr>
        <p:spPr>
          <a:xfrm>
            <a:off x="7079333" y="599230"/>
            <a:ext cx="0" cy="3494917"/>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732697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cxnSp>
        <p:nvCxnSpPr>
          <p:cNvPr id="33" name="Straight Connector 32"/>
          <p:cNvCxnSpPr/>
          <p:nvPr/>
        </p:nvCxnSpPr>
        <p:spPr>
          <a:xfrm>
            <a:off x="1090422" y="1385316"/>
            <a:ext cx="720564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458880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090679" y="1317097"/>
            <a:ext cx="6482366" cy="1415963"/>
          </a:xfrm>
        </p:spPr>
        <p:txBody>
          <a:bodyPr anchor="b">
            <a:normAutofit/>
          </a:bodyPr>
          <a:lstStyle>
            <a:lvl1pPr algn="l">
              <a:defRPr sz="2700"/>
            </a:lvl1pPr>
          </a:lstStyle>
          <a:p>
            <a:r>
              <a:rPr lang="en-US"/>
              <a:t>Click to edit Master title style</a:t>
            </a:r>
            <a:endParaRPr lang="en-US" dirty="0"/>
          </a:p>
        </p:txBody>
      </p:sp>
      <p:sp>
        <p:nvSpPr>
          <p:cNvPr id="3" name="Text Placeholder 2"/>
          <p:cNvSpPr>
            <a:spLocks noGrp="1"/>
          </p:cNvSpPr>
          <p:nvPr>
            <p:ph type="body" idx="1"/>
          </p:nvPr>
        </p:nvSpPr>
        <p:spPr>
          <a:xfrm>
            <a:off x="1090679" y="2854647"/>
            <a:ext cx="6472835" cy="759697"/>
          </a:xfrm>
        </p:spPr>
        <p:txBody>
          <a:bodyPr tIns="91440">
            <a:normAutofit/>
          </a:bodyPr>
          <a:lstStyle>
            <a:lvl1pPr marL="0" indent="0" algn="l">
              <a:buNone/>
              <a:defRPr sz="1350">
                <a:solidFill>
                  <a:schemeClr val="tx1"/>
                </a:solidFill>
              </a:defRPr>
            </a:lvl1pPr>
            <a:lvl2pPr marL="342900" indent="0">
              <a:buNone/>
              <a:defRPr sz="135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cxnSp>
        <p:nvCxnSpPr>
          <p:cNvPr id="15" name="Straight Connector 14"/>
          <p:cNvCxnSpPr/>
          <p:nvPr/>
        </p:nvCxnSpPr>
        <p:spPr>
          <a:xfrm>
            <a:off x="1090679" y="2853739"/>
            <a:ext cx="6472835"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4229792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86913" y="603667"/>
            <a:ext cx="7204226" cy="79447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85498" y="1508159"/>
            <a:ext cx="3483864" cy="258644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810328" y="1513007"/>
            <a:ext cx="3483864" cy="25811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cxnSp>
        <p:nvCxnSpPr>
          <p:cNvPr id="35" name="Straight Connector 34"/>
          <p:cNvCxnSpPr/>
          <p:nvPr/>
        </p:nvCxnSpPr>
        <p:spPr>
          <a:xfrm>
            <a:off x="1090422" y="1385316"/>
            <a:ext cx="720564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4456718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85394" y="603123"/>
            <a:ext cx="7205746" cy="79223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85393" y="1514662"/>
            <a:ext cx="3483864" cy="601457"/>
          </a:xfrm>
        </p:spPr>
        <p:txBody>
          <a:bodyPr anchor="b">
            <a:normAutofit/>
          </a:bodyPr>
          <a:lstStyle>
            <a:lvl1pPr marL="0" indent="0">
              <a:lnSpc>
                <a:spcPct val="100000"/>
              </a:lnSpc>
              <a:buNone/>
              <a:defRPr sz="1650" b="0" cap="all" baseline="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1085393" y="2118202"/>
            <a:ext cx="3483864" cy="198334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809272" y="1517253"/>
            <a:ext cx="3483864" cy="601678"/>
          </a:xfrm>
        </p:spPr>
        <p:txBody>
          <a:bodyPr anchor="b">
            <a:normAutofit/>
          </a:bodyPr>
          <a:lstStyle>
            <a:lvl1pPr marL="0" indent="0">
              <a:lnSpc>
                <a:spcPct val="100000"/>
              </a:lnSpc>
              <a:buNone/>
              <a:defRPr sz="1650" b="0" cap="all" baseline="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809272" y="2116119"/>
            <a:ext cx="3483864" cy="19780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cxnSp>
        <p:nvCxnSpPr>
          <p:cNvPr id="29" name="Straight Connector 28"/>
          <p:cNvCxnSpPr/>
          <p:nvPr/>
        </p:nvCxnSpPr>
        <p:spPr>
          <a:xfrm>
            <a:off x="1090422" y="1385316"/>
            <a:ext cx="720564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3881808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cxnSp>
        <p:nvCxnSpPr>
          <p:cNvPr id="25" name="Straight Connector 24"/>
          <p:cNvCxnSpPr/>
          <p:nvPr/>
        </p:nvCxnSpPr>
        <p:spPr>
          <a:xfrm>
            <a:off x="1090422" y="1385316"/>
            <a:ext cx="720564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1362299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9336376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83504" y="599230"/>
            <a:ext cx="2454824" cy="1685338"/>
          </a:xfrm>
        </p:spPr>
        <p:txBody>
          <a:bodyPr anchor="b">
            <a:normAutofit/>
          </a:bodyPr>
          <a:lstStyle>
            <a:lvl1pPr algn="l">
              <a:defRPr sz="1800"/>
            </a:lvl1pPr>
          </a:lstStyle>
          <a:p>
            <a:r>
              <a:rPr lang="en-US"/>
              <a:t>Click to edit Master title style</a:t>
            </a:r>
            <a:endParaRPr lang="en-US" dirty="0"/>
          </a:p>
        </p:txBody>
      </p:sp>
      <p:sp>
        <p:nvSpPr>
          <p:cNvPr id="3" name="Content Placeholder 2"/>
          <p:cNvSpPr>
            <a:spLocks noGrp="1"/>
          </p:cNvSpPr>
          <p:nvPr>
            <p:ph idx="1"/>
          </p:nvPr>
        </p:nvSpPr>
        <p:spPr>
          <a:xfrm>
            <a:off x="3782785" y="599230"/>
            <a:ext cx="4509353" cy="349412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83504" y="2404119"/>
            <a:ext cx="2456260" cy="1686136"/>
          </a:xfrm>
        </p:spPr>
        <p:txBody>
          <a:bodyPr/>
          <a:lstStyle>
            <a:lvl1pPr marL="0" indent="0" algn="l">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cxnSp>
        <p:nvCxnSpPr>
          <p:cNvPr id="17" name="Straight Connector 16"/>
          <p:cNvCxnSpPr/>
          <p:nvPr/>
        </p:nvCxnSpPr>
        <p:spPr>
          <a:xfrm>
            <a:off x="1086210" y="2404118"/>
            <a:ext cx="2452118"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0751654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5608041" y="361628"/>
            <a:ext cx="3055900" cy="3861826"/>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088405" y="847135"/>
            <a:ext cx="4149246" cy="1372938"/>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3292" y="841907"/>
            <a:ext cx="2093378" cy="2899745"/>
          </a:xfrm>
          <a:solidFill>
            <a:schemeClr val="bg1">
              <a:lumMod val="85000"/>
            </a:schemeClr>
          </a:solidFill>
          <a:ln w="9525" cap="sq">
            <a:noFill/>
            <a:miter lim="800000"/>
          </a:ln>
          <a:effectLst/>
        </p:spPr>
        <p:txBody>
          <a:bodyPr anchor="t"/>
          <a:lstStyle>
            <a:lvl1pPr marL="0" indent="0" algn="ctr">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1087747" y="2359494"/>
            <a:ext cx="4143303" cy="1502807"/>
          </a:xfrm>
        </p:spPr>
        <p:txBody>
          <a:bodyPr>
            <a:normAutofit/>
          </a:bodyPr>
          <a:lstStyle>
            <a:lvl1pPr marL="0" indent="0" algn="l">
              <a:buNone/>
              <a:defRPr sz="13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1085537" y="4102393"/>
            <a:ext cx="4145513" cy="240092"/>
          </a:xfrm>
        </p:spPr>
        <p:txBody>
          <a:bodyPr/>
          <a:lstStyle>
            <a:lvl1pPr algn="l">
              <a:defRPr/>
            </a:lvl1pPr>
          </a:lstStyle>
          <a:p>
            <a:endParaRPr lang="en-US"/>
          </a:p>
        </p:txBody>
      </p:sp>
      <p:sp>
        <p:nvSpPr>
          <p:cNvPr id="6" name="Footer Placeholder 5"/>
          <p:cNvSpPr>
            <a:spLocks noGrp="1"/>
          </p:cNvSpPr>
          <p:nvPr>
            <p:ph type="ftr" sz="quarter" idx="11"/>
          </p:nvPr>
        </p:nvSpPr>
        <p:spPr>
          <a:xfrm>
            <a:off x="1085537" y="238981"/>
            <a:ext cx="4155753" cy="240698"/>
          </a:xfrm>
        </p:spPr>
        <p:txBody>
          <a:bodyPr/>
          <a:lstStyle/>
          <a:p>
            <a:endParaRPr lang="en-US"/>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cxnSp>
        <p:nvCxnSpPr>
          <p:cNvPr id="31" name="Straight Connector 30"/>
          <p:cNvCxnSpPr/>
          <p:nvPr/>
        </p:nvCxnSpPr>
        <p:spPr>
          <a:xfrm>
            <a:off x="1085537" y="2357704"/>
            <a:ext cx="4145513"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024913636"/>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1514607"/>
            <a:ext cx="9144000" cy="3079456"/>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4594860"/>
            <a:ext cx="9144000" cy="557213"/>
          </a:xfrm>
          <a:prstGeom prst="rect">
            <a:avLst/>
          </a:prstGeom>
        </p:spPr>
      </p:pic>
      <p:sp>
        <p:nvSpPr>
          <p:cNvPr id="2" name="Title Placeholder 1"/>
          <p:cNvSpPr>
            <a:spLocks noGrp="1"/>
          </p:cNvSpPr>
          <p:nvPr>
            <p:ph type="title"/>
          </p:nvPr>
        </p:nvSpPr>
        <p:spPr>
          <a:xfrm>
            <a:off x="1088685" y="603390"/>
            <a:ext cx="7202456" cy="786926"/>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088685" y="1511799"/>
            <a:ext cx="7202456" cy="258796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665604" y="247778"/>
            <a:ext cx="2625536" cy="231901"/>
          </a:xfrm>
          <a:prstGeom prst="rect">
            <a:avLst/>
          </a:prstGeom>
        </p:spPr>
        <p:txBody>
          <a:bodyPr vert="horz" lIns="91440" tIns="45720" rIns="91440" bIns="45720" rtlCol="0" anchor="ctr"/>
          <a:lstStyle>
            <a:lvl1pPr algn="r">
              <a:defRPr sz="75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1088684" y="246981"/>
            <a:ext cx="4454127" cy="231901"/>
          </a:xfrm>
          <a:prstGeom prst="rect">
            <a:avLst/>
          </a:prstGeom>
        </p:spPr>
        <p:txBody>
          <a:bodyPr vert="horz" lIns="91440" tIns="45720" rIns="91440" bIns="45720" rtlCol="0" anchor="ctr"/>
          <a:lstStyle>
            <a:lvl1pPr algn="l">
              <a:defRPr sz="75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60046" y="599230"/>
            <a:ext cx="608264" cy="377684"/>
          </a:xfrm>
          <a:prstGeom prst="rect">
            <a:avLst/>
          </a:prstGeom>
        </p:spPr>
        <p:txBody>
          <a:bodyPr vert="horz" lIns="91440" tIns="45720" rIns="91440" bIns="45720" rtlCol="0" anchor="t"/>
          <a:lstStyle>
            <a:lvl1pPr algn="r">
              <a:defRPr sz="2100">
                <a:solidFill>
                  <a:schemeClr val="accent1"/>
                </a:solidFill>
              </a:defRPr>
            </a:lvl1pPr>
          </a:lstStyle>
          <a:p>
            <a:pPr marL="0" lvl="0" indent="0" algn="r" rtl="0">
              <a:spcBef>
                <a:spcPts val="0"/>
              </a:spcBef>
              <a:spcAft>
                <a:spcPts val="0"/>
              </a:spcAft>
              <a:buNone/>
            </a:pPr>
            <a:fld id="{00000000-1234-1234-1234-123412341234}" type="slidenum">
              <a:rPr lang="en-US" smtClean="0"/>
              <a:t>‹#›</a:t>
            </a:fld>
            <a:endParaRPr lang="en-US"/>
          </a:p>
        </p:txBody>
      </p:sp>
      <p:cxnSp>
        <p:nvCxnSpPr>
          <p:cNvPr id="10" name="Straight Connector 9"/>
          <p:cNvCxnSpPr/>
          <p:nvPr/>
        </p:nvCxnSpPr>
        <p:spPr>
          <a:xfrm>
            <a:off x="0" y="4596310"/>
            <a:ext cx="9144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87040806"/>
      </p:ext>
    </p:extLst>
  </p:cSld>
  <p:clrMap bg1="lt1" tx1="dk1" bg2="lt2" tx2="dk2" accent1="accent1" accent2="accent2" accent3="accent3" accent4="accent4" accent5="accent5" accent6="accent6" hlink="hlink" folHlink="folHlink"/>
  <p:sldLayoutIdLst>
    <p:sldLayoutId id="2147484082" r:id="rId1"/>
    <p:sldLayoutId id="2147484083" r:id="rId2"/>
    <p:sldLayoutId id="2147484084" r:id="rId3"/>
    <p:sldLayoutId id="2147484085" r:id="rId4"/>
    <p:sldLayoutId id="2147484086" r:id="rId5"/>
    <p:sldLayoutId id="2147484087" r:id="rId6"/>
    <p:sldLayoutId id="2147484088" r:id="rId7"/>
    <p:sldLayoutId id="2147484089" r:id="rId8"/>
    <p:sldLayoutId id="2147484090" r:id="rId9"/>
    <p:sldLayoutId id="2147484091" r:id="rId10"/>
    <p:sldLayoutId id="2147484092" r:id="rId11"/>
  </p:sldLayoutIdLst>
  <p:hf sldNum="0" hdr="0" ftr="0" dt="0"/>
  <p:txStyles>
    <p:titleStyle>
      <a:lvl1pPr algn="l" defTabSz="685800" rtl="0" eaLnBrk="1" latinLnBrk="0" hangingPunct="1">
        <a:lnSpc>
          <a:spcPct val="90000"/>
        </a:lnSpc>
        <a:spcBef>
          <a:spcPct val="0"/>
        </a:spcBef>
        <a:buNone/>
        <a:defRPr sz="2400" b="0" i="0" kern="1200" cap="all">
          <a:solidFill>
            <a:schemeClr val="tx1"/>
          </a:solidFill>
          <a:effectLst/>
          <a:latin typeface="+mj-lt"/>
          <a:ea typeface="+mj-ea"/>
          <a:cs typeface="+mj-cs"/>
        </a:defRPr>
      </a:lvl1pPr>
    </p:titleStyle>
    <p:bodyStyle>
      <a:lvl1pPr marL="171450" indent="-171450" algn="l" defTabSz="685800" rtl="0" eaLnBrk="1" latinLnBrk="0" hangingPunct="1">
        <a:lnSpc>
          <a:spcPct val="120000"/>
        </a:lnSpc>
        <a:spcBef>
          <a:spcPts val="750"/>
        </a:spcBef>
        <a:buClr>
          <a:schemeClr val="accent1"/>
        </a:buClr>
        <a:buSzPct val="100000"/>
        <a:buFont typeface="Arial" panose="020B0604020202020204" pitchFamily="34" charset="0"/>
        <a:buChar char="•"/>
        <a:defRPr sz="1500" kern="1200">
          <a:solidFill>
            <a:schemeClr val="tx1"/>
          </a:solidFill>
          <a:effectLst/>
          <a:latin typeface="+mn-lt"/>
          <a:ea typeface="+mn-ea"/>
          <a:cs typeface="+mn-cs"/>
        </a:defRPr>
      </a:lvl1pPr>
      <a:lvl2pPr marL="5143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1350" kern="1200" cap="none" baseline="0">
          <a:solidFill>
            <a:schemeClr val="tx1"/>
          </a:solidFill>
          <a:effectLst/>
          <a:latin typeface="+mn-lt"/>
          <a:ea typeface="+mn-ea"/>
          <a:cs typeface="+mn-cs"/>
        </a:defRPr>
      </a:lvl2pPr>
      <a:lvl3pPr marL="8572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3pPr>
      <a:lvl4pPr marL="12001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1050" kern="1200" cap="none" baseline="0">
          <a:solidFill>
            <a:schemeClr val="tx1"/>
          </a:solidFill>
          <a:effectLst/>
          <a:latin typeface="+mn-lt"/>
          <a:ea typeface="+mn-ea"/>
          <a:cs typeface="+mn-cs"/>
        </a:defRPr>
      </a:lvl4pPr>
      <a:lvl5pPr marL="15430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900" kern="1200">
          <a:solidFill>
            <a:schemeClr val="tx1"/>
          </a:solidFill>
          <a:effectLst/>
          <a:latin typeface="+mn-lt"/>
          <a:ea typeface="+mn-ea"/>
          <a:cs typeface="+mn-cs"/>
        </a:defRPr>
      </a:lvl5pPr>
      <a:lvl6pPr marL="18859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900" kern="1200">
          <a:solidFill>
            <a:schemeClr val="tx1"/>
          </a:solidFill>
          <a:effectLst/>
          <a:latin typeface="+mn-lt"/>
          <a:ea typeface="+mn-ea"/>
          <a:cs typeface="+mn-cs"/>
        </a:defRPr>
      </a:lvl6pPr>
      <a:lvl7pPr marL="22288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900" kern="1200">
          <a:solidFill>
            <a:schemeClr val="tx1"/>
          </a:solidFill>
          <a:effectLst/>
          <a:latin typeface="+mn-lt"/>
          <a:ea typeface="+mn-ea"/>
          <a:cs typeface="+mn-cs"/>
        </a:defRPr>
      </a:lvl7pPr>
      <a:lvl8pPr marL="25717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900" kern="1200" baseline="0">
          <a:solidFill>
            <a:schemeClr val="tx1"/>
          </a:solidFill>
          <a:effectLst/>
          <a:latin typeface="+mn-lt"/>
          <a:ea typeface="+mn-ea"/>
          <a:cs typeface="+mn-cs"/>
        </a:defRPr>
      </a:lvl8pPr>
      <a:lvl9pPr marL="29146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900" kern="1200" baseline="0">
          <a:solidFill>
            <a:schemeClr val="tx1"/>
          </a:solidFill>
          <a:effectLst/>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png"/><Relationship Id="rId3" Type="http://schemas.microsoft.com/office/2007/relationships/media" Target="../media/media2.m4a"/><Relationship Id="rId7" Type="http://schemas.openxmlformats.org/officeDocument/2006/relationships/image" Target="../media/image2.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notesSlide" Target="../notesSlides/notesSlide1.xml"/><Relationship Id="rId5" Type="http://schemas.openxmlformats.org/officeDocument/2006/relationships/slideLayout" Target="../slideLayouts/slideLayout1.xml"/><Relationship Id="rId4" Type="http://schemas.openxmlformats.org/officeDocument/2006/relationships/audio" Target="../media/media2.m4a"/></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4.jpg"/><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6.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3.png"/><Relationship Id="rId5" Type="http://schemas.openxmlformats.org/officeDocument/2006/relationships/image" Target="../media/image5.jpe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3.png"/><Relationship Id="rId5" Type="http://schemas.openxmlformats.org/officeDocument/2006/relationships/image" Target="../media/image7.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9.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3.png"/><Relationship Id="rId5" Type="http://schemas.openxmlformats.org/officeDocument/2006/relationships/image" Target="../media/image8.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3.png"/><Relationship Id="rId5" Type="http://schemas.openxmlformats.org/officeDocument/2006/relationships/image" Target="../media/image10.jpeg"/><Relationship Id="rId4"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5092731" y="902423"/>
            <a:ext cx="3324826" cy="1901776"/>
          </a:xfrm>
        </p:spPr>
        <p:txBody>
          <a:bodyPr>
            <a:normAutofit/>
          </a:bodyPr>
          <a:lstStyle/>
          <a:p>
            <a:pPr defTabSz="726948"/>
            <a:r>
              <a:rPr lang="en-US" sz="3498" b="0" i="0" kern="1200" cap="all">
                <a:solidFill>
                  <a:schemeClr val="tx1"/>
                </a:solidFill>
                <a:effectLst/>
                <a:latin typeface="+mj-lt"/>
                <a:ea typeface="+mj-ea"/>
                <a:cs typeface="+mj-cs"/>
              </a:rPr>
              <a:t>Purpose of Presentation</a:t>
            </a:r>
            <a:endParaRPr lang="en-US" sz="3300"/>
          </a:p>
        </p:txBody>
      </p:sp>
      <p:sp>
        <p:nvSpPr>
          <p:cNvPr id="3" name="Text Placeholder 2"/>
          <p:cNvSpPr>
            <a:spLocks noGrp="1"/>
          </p:cNvSpPr>
          <p:nvPr>
            <p:ph type="subTitle" idx="1"/>
          </p:nvPr>
        </p:nvSpPr>
        <p:spPr>
          <a:xfrm>
            <a:off x="5088284" y="2954351"/>
            <a:ext cx="3333783" cy="1286724"/>
          </a:xfrm>
        </p:spPr>
        <p:txBody>
          <a:bodyPr>
            <a:normAutofit/>
          </a:bodyPr>
          <a:lstStyle/>
          <a:p>
            <a:pPr defTabSz="726948">
              <a:lnSpc>
                <a:spcPct val="110000"/>
              </a:lnSpc>
              <a:spcBef>
                <a:spcPts val="795"/>
              </a:spcBef>
            </a:pPr>
            <a:r>
              <a:rPr lang="en-US" sz="742" b="0" kern="1200" cap="all" baseline="0">
                <a:solidFill>
                  <a:schemeClr val="tx1"/>
                </a:solidFill>
                <a:effectLst/>
                <a:latin typeface="+mn-lt"/>
                <a:ea typeface="+mn-ea"/>
                <a:cs typeface="+mn-cs"/>
              </a:rPr>
              <a:t>Introduction: My name is Juan Pablo Velasquez, and I've had the privilege of migrating a full-stack application to a cloud-native environment.</a:t>
            </a:r>
          </a:p>
          <a:p>
            <a:pPr defTabSz="726948">
              <a:lnSpc>
                <a:spcPct val="110000"/>
              </a:lnSpc>
              <a:spcBef>
                <a:spcPts val="795"/>
              </a:spcBef>
            </a:pPr>
            <a:r>
              <a:rPr lang="en-US" sz="742" b="0" kern="1200" cap="all" baseline="0">
                <a:solidFill>
                  <a:schemeClr val="tx1"/>
                </a:solidFill>
                <a:effectLst/>
                <a:latin typeface="+mn-lt"/>
                <a:ea typeface="+mn-ea"/>
                <a:cs typeface="+mn-cs"/>
              </a:rPr>
              <a:t>Purpose: The main objective of this presentation is to share insights and intricacies of cloud development, making it comprehensible for both technical and nontechnical audiences.</a:t>
            </a:r>
            <a:endParaRPr lang="en-US" sz="700"/>
          </a:p>
        </p:txBody>
      </p:sp>
      <p:pic>
        <p:nvPicPr>
          <p:cNvPr id="5" name="Video 4" descr="Different Hand Drawn Graphs">
            <a:extLst>
              <a:ext uri="{FF2B5EF4-FFF2-40B4-BE49-F238E27FC236}">
                <a16:creationId xmlns:a16="http://schemas.microsoft.com/office/drawing/2014/main" id="{AD25B5A5-1896-751E-91E8-57E6D94786B3}"/>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7"/>
          <a:srcRect t="284"/>
          <a:stretch/>
        </p:blipFill>
        <p:spPr>
          <a:xfrm>
            <a:off x="723624" y="1525239"/>
            <a:ext cx="3972873" cy="2228394"/>
          </a:xfrm>
          <a:prstGeom prst="rect">
            <a:avLst/>
          </a:prstGeom>
        </p:spPr>
      </p:pic>
      <p:pic>
        <p:nvPicPr>
          <p:cNvPr id="4" name="slide 1">
            <a:hlinkClick r:id="" action="ppaction://media"/>
            <a:extLst>
              <a:ext uri="{FF2B5EF4-FFF2-40B4-BE49-F238E27FC236}">
                <a16:creationId xmlns:a16="http://schemas.microsoft.com/office/drawing/2014/main" id="{8CF57CF1-5A80-510E-88D9-A6DE2E956F7C}"/>
              </a:ext>
            </a:extLst>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4375435" y="2548642"/>
            <a:ext cx="650980" cy="6509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3215"/>
    </mc:Choice>
    <mc:Fallback>
      <p:transition spd="slow" advTm="332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960" fill="hold"/>
                                        <p:tgtEl>
                                          <p:spTgt spid="5"/>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3321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10" restart="whenNotActive" fill="hold" evtFilter="cancelBubble" nodeType="interactiveSeq">
                <p:stCondLst>
                  <p:cond evt="onClick" delay="0">
                    <p:tgtEl>
                      <p:spTgt spid="5"/>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clickEffect">
                                  <p:stCondLst>
                                    <p:cond delay="0"/>
                                  </p:stCondLst>
                                  <p:childTnLst>
                                    <p:cmd type="call" cmd="togglePause">
                                      <p:cBhvr>
                                        <p:cTn id="14" dur="1" fill="hold"/>
                                        <p:tgtEl>
                                          <p:spTgt spid="5"/>
                                        </p:tgtEl>
                                      </p:cBhvr>
                                    </p:cmd>
                                  </p:childTnLst>
                                </p:cTn>
                              </p:par>
                            </p:childTnLst>
                          </p:cTn>
                        </p:par>
                      </p:childTnLst>
                    </p:cTn>
                  </p:par>
                </p:childTnLst>
              </p:cTn>
              <p:nextCondLst>
                <p:cond evt="onClick" delay="0">
                  <p:tgtEl>
                    <p:spTgt spid="5"/>
                  </p:tgtEl>
                </p:cond>
              </p:nextCondLst>
            </p:seq>
            <p:video>
              <p:cMediaNode mute="1">
                <p:cTn id="15" repeatCount="indefinite" fill="hold" display="0">
                  <p:stCondLst>
                    <p:cond delay="indefinite"/>
                  </p:stCondLst>
                </p:cTn>
                <p:tgtEl>
                  <p:spTgt spid="5"/>
                </p:tgtEl>
              </p:cMediaNode>
            </p:video>
            <p:audio>
              <p:cMediaNode vol="80000">
                <p:cTn id="16"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52036" y="927100"/>
            <a:ext cx="3057964" cy="1136650"/>
          </a:xfrm>
        </p:spPr>
        <p:txBody>
          <a:bodyPr vert="horz" lIns="91440" tIns="45720" rIns="91440" bIns="45720" rtlCol="0" anchor="ctr">
            <a:normAutofit/>
          </a:bodyPr>
          <a:lstStyle/>
          <a:p>
            <a:pPr defTabSz="914400"/>
            <a:r>
              <a:rPr lang="en-US" dirty="0"/>
              <a:t>Containerization and Orchestration</a:t>
            </a:r>
          </a:p>
        </p:txBody>
      </p:sp>
      <p:sp>
        <p:nvSpPr>
          <p:cNvPr id="3" name="Text Placeholder 2"/>
          <p:cNvSpPr>
            <a:spLocks noGrp="1"/>
          </p:cNvSpPr>
          <p:nvPr>
            <p:ph type="body" sz="half" idx="2"/>
          </p:nvPr>
        </p:nvSpPr>
        <p:spPr>
          <a:xfrm>
            <a:off x="4415082" y="615950"/>
            <a:ext cx="4563818" cy="3524250"/>
          </a:xfrm>
        </p:spPr>
        <p:txBody>
          <a:bodyPr vert="horz" lIns="91440" tIns="45720" rIns="91440" bIns="45720" rtlCol="0" anchor="ctr">
            <a:normAutofit/>
          </a:bodyPr>
          <a:lstStyle/>
          <a:p>
            <a:pPr indent="-228600" defTabSz="914400">
              <a:buFont typeface="Arial" panose="020B0604020202020204" pitchFamily="34" charset="0"/>
              <a:buChar char="•"/>
            </a:pPr>
            <a:r>
              <a:rPr lang="en-US" dirty="0"/>
              <a:t>Migration Models: Transitioning a full-stack application to the cloud requires a strategic approach. We utilized containerization to package our application and its dependencies.</a:t>
            </a:r>
          </a:p>
          <a:p>
            <a:pPr indent="-228600" defTabSz="914400">
              <a:buFont typeface="Arial" panose="020B0604020202020204" pitchFamily="34" charset="0"/>
              <a:buChar char="•"/>
            </a:pPr>
            <a:r>
              <a:rPr lang="en-US" dirty="0"/>
              <a:t>Containerization Tools: Tools like Docker provide an environment to run applications consistently across various platforms.</a:t>
            </a:r>
          </a:p>
          <a:p>
            <a:pPr indent="-228600" defTabSz="914400">
              <a:buFont typeface="Arial" panose="020B0604020202020204" pitchFamily="34" charset="0"/>
              <a:buChar char="•"/>
            </a:pPr>
            <a:r>
              <a:rPr lang="en-US" dirty="0"/>
              <a:t>Docker Compose Value: Docker Compose facilitates the definition and running of multi-container Docker applications. It streamlines the process, making deployments more efficient.</a:t>
            </a:r>
          </a:p>
          <a:p>
            <a:pPr indent="-228600" defTabSz="914400">
              <a:buFont typeface="Arial" panose="020B0604020202020204" pitchFamily="34" charset="0"/>
              <a:buChar char="•"/>
            </a:pPr>
            <a:r>
              <a:rPr lang="en-US" dirty="0"/>
              <a:t>Suggested image: A screenshot showcasing a Docker Compose file with services defined.</a:t>
            </a:r>
          </a:p>
        </p:txBody>
      </p:sp>
      <p:pic>
        <p:nvPicPr>
          <p:cNvPr id="11" name="Slide 2">
            <a:hlinkClick r:id="" action="ppaction://media"/>
            <a:extLst>
              <a:ext uri="{FF2B5EF4-FFF2-40B4-BE49-F238E27FC236}">
                <a16:creationId xmlns:a16="http://schemas.microsoft.com/office/drawing/2014/main" id="{0C2D58C4-70FF-16E0-D979-2C901F5EACE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67200" y="2266950"/>
            <a:ext cx="609600" cy="609600"/>
          </a:xfrm>
          <a:prstGeom prst="rect">
            <a:avLst/>
          </a:prstGeom>
        </p:spPr>
      </p:pic>
      <p:pic>
        <p:nvPicPr>
          <p:cNvPr id="25" name="Content Placeholder 24" descr="A blue whale with a container ship&#10;&#10;Description automatically generated">
            <a:extLst>
              <a:ext uri="{FF2B5EF4-FFF2-40B4-BE49-F238E27FC236}">
                <a16:creationId xmlns:a16="http://schemas.microsoft.com/office/drawing/2014/main" id="{34812D9B-7F7C-3BEB-D50A-8ECD8233F44A}"/>
              </a:ext>
            </a:extLst>
          </p:cNvPr>
          <p:cNvPicPr>
            <a:picLocks noGrp="1" noChangeAspect="1"/>
          </p:cNvPicPr>
          <p:nvPr>
            <p:ph idx="1"/>
          </p:nvPr>
        </p:nvPicPr>
        <p:blipFill>
          <a:blip r:embed="rId6"/>
          <a:stretch>
            <a:fillRect/>
          </a:stretch>
        </p:blipFill>
        <p:spPr>
          <a:xfrm>
            <a:off x="961433" y="2657475"/>
            <a:ext cx="2639170" cy="1558925"/>
          </a:xfrm>
        </p:spPr>
      </p:pic>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37749"/>
    </mc:Choice>
    <mc:Fallback>
      <p:transition spd="slow" advTm="377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7749"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1"/>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9F4E0F6-726C-8C55-396C-5C4F30163F24}"/>
              </a:ext>
            </a:extLst>
          </p:cNvPr>
          <p:cNvPicPr>
            <a:picLocks noChangeAspect="1"/>
          </p:cNvPicPr>
          <p:nvPr/>
        </p:nvPicPr>
        <p:blipFill rotWithShape="1">
          <a:blip r:embed="rId5">
            <a:alphaModFix amt="50000"/>
            <a:grayscl/>
          </a:blip>
          <a:srcRect r="2"/>
          <a:stretch/>
        </p:blipFill>
        <p:spPr>
          <a:xfrm>
            <a:off x="228" y="10"/>
            <a:ext cx="9143772" cy="5143490"/>
          </a:xfrm>
          <a:prstGeom prst="rect">
            <a:avLst/>
          </a:prstGeom>
        </p:spPr>
      </p:pic>
      <p:sp>
        <p:nvSpPr>
          <p:cNvPr id="2" name="Title 1"/>
          <p:cNvSpPr>
            <a:spLocks noGrp="1"/>
          </p:cNvSpPr>
          <p:nvPr>
            <p:ph type="title"/>
          </p:nvPr>
        </p:nvSpPr>
        <p:spPr>
          <a:xfrm>
            <a:off x="287866" y="391884"/>
            <a:ext cx="2394787" cy="687355"/>
          </a:xfrm>
        </p:spPr>
        <p:txBody>
          <a:bodyPr anchor="ctr">
            <a:normAutofit fontScale="90000"/>
          </a:bodyPr>
          <a:lstStyle/>
          <a:p>
            <a:r>
              <a:rPr lang="en-US" dirty="0"/>
              <a:t>The Serverless Cloud</a:t>
            </a:r>
          </a:p>
        </p:txBody>
      </p:sp>
      <p:sp>
        <p:nvSpPr>
          <p:cNvPr id="3" name="Text Placeholder 2"/>
          <p:cNvSpPr>
            <a:spLocks noGrp="1"/>
          </p:cNvSpPr>
          <p:nvPr>
            <p:ph idx="1"/>
          </p:nvPr>
        </p:nvSpPr>
        <p:spPr>
          <a:xfrm>
            <a:off x="164673" y="1349244"/>
            <a:ext cx="4563818" cy="3524250"/>
          </a:xfrm>
        </p:spPr>
        <p:txBody>
          <a:bodyPr anchor="ctr">
            <a:normAutofit/>
          </a:bodyPr>
          <a:lstStyle/>
          <a:p>
            <a:pPr>
              <a:lnSpc>
                <a:spcPct val="110000"/>
              </a:lnSpc>
            </a:pPr>
            <a:r>
              <a:rPr lang="en-US" sz="900" dirty="0"/>
              <a:t>'Serverless' Defined: Serverless computing allows developers to build and run applications without managing server infrastructure. It offers scalability and cost-effectiveness.</a:t>
            </a:r>
          </a:p>
          <a:p>
            <a:pPr>
              <a:lnSpc>
                <a:spcPct val="110000"/>
              </a:lnSpc>
            </a:pPr>
            <a:r>
              <a:rPr lang="en-US" sz="900" dirty="0"/>
              <a:t>S3 vs. Local Storage: Amazon S3 provides scalable cloud storage, ensuring data availability and security. In contrast, local storage might have limitations in scalability and redundancy.</a:t>
            </a:r>
          </a:p>
          <a:p>
            <a:pPr>
              <a:lnSpc>
                <a:spcPct val="110000"/>
              </a:lnSpc>
            </a:pPr>
            <a:r>
              <a:rPr lang="en-US" sz="900" dirty="0"/>
              <a:t>Serverless API Advantages: Reduced operational complexities, auto-scaling, and cost savings based on actual usage.</a:t>
            </a:r>
          </a:p>
          <a:p>
            <a:pPr>
              <a:lnSpc>
                <a:spcPct val="110000"/>
              </a:lnSpc>
            </a:pPr>
            <a:r>
              <a:rPr lang="en-US" sz="900" dirty="0"/>
              <a:t>Lambda API Logic: AWS Lambda lets you run code without provisioning servers. It scales automatically and integrates with various AWS services.</a:t>
            </a:r>
          </a:p>
          <a:p>
            <a:pPr>
              <a:lnSpc>
                <a:spcPct val="110000"/>
              </a:lnSpc>
            </a:pPr>
            <a:r>
              <a:rPr lang="en-US" sz="900" dirty="0"/>
              <a:t>Frontend-Backend Integration: Connecting the frontend to serverless backend services requires secure API endpoints and proper data flow management.</a:t>
            </a:r>
          </a:p>
          <a:p>
            <a:pPr>
              <a:lnSpc>
                <a:spcPct val="110000"/>
              </a:lnSpc>
            </a:pPr>
            <a:r>
              <a:rPr lang="en-US" sz="900" dirty="0"/>
              <a:t>MongoDB vs. DynamoDB: While MongoDB is a popular NoSQL database, DynamoDB is a managed NoSQL service by AWS, offering seamless scalability and integration with AWS services.</a:t>
            </a:r>
          </a:p>
          <a:p>
            <a:pPr>
              <a:lnSpc>
                <a:spcPct val="110000"/>
              </a:lnSpc>
            </a:pPr>
            <a:r>
              <a:rPr lang="en-US" sz="900" dirty="0"/>
              <a:t>Queries &amp; Scripts: Migration involved transforming MongoDB queries to be compatible with DynamoDB. Scripts were developed to automate data migration and synchronization.</a:t>
            </a:r>
          </a:p>
          <a:p>
            <a:pPr>
              <a:lnSpc>
                <a:spcPct val="110000"/>
              </a:lnSpc>
            </a:pPr>
            <a:r>
              <a:rPr lang="en-US" sz="900" dirty="0"/>
              <a:t>Suggested images: UML diagrams showcasing data flow and architecture.</a:t>
            </a:r>
          </a:p>
        </p:txBody>
      </p:sp>
      <p:pic>
        <p:nvPicPr>
          <p:cNvPr id="7" name="Slide 3">
            <a:hlinkClick r:id="" action="ppaction://media"/>
            <a:extLst>
              <a:ext uri="{FF2B5EF4-FFF2-40B4-BE49-F238E27FC236}">
                <a16:creationId xmlns:a16="http://schemas.microsoft.com/office/drawing/2014/main" id="{6C2C30CB-8E20-7033-370F-EC7816C2A2D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267200" y="2266950"/>
            <a:ext cx="609600" cy="609600"/>
          </a:xfrm>
          <a:prstGeom prst="rect">
            <a:avLst/>
          </a:prstGeom>
        </p:spPr>
      </p:pic>
      <p:pic>
        <p:nvPicPr>
          <p:cNvPr id="13" name="Picture 12" descr="A diagram of a computer serverless computing">
            <a:extLst>
              <a:ext uri="{FF2B5EF4-FFF2-40B4-BE49-F238E27FC236}">
                <a16:creationId xmlns:a16="http://schemas.microsoft.com/office/drawing/2014/main" id="{AFB0855B-0D17-98CD-DC47-E84DC5EFE7B0}"/>
              </a:ext>
            </a:extLst>
          </p:cNvPr>
          <p:cNvPicPr>
            <a:picLocks noChangeAspect="1"/>
          </p:cNvPicPr>
          <p:nvPr/>
        </p:nvPicPr>
        <p:blipFill>
          <a:blip r:embed="rId7"/>
          <a:stretch>
            <a:fillRect/>
          </a:stretch>
        </p:blipFill>
        <p:spPr>
          <a:xfrm>
            <a:off x="4847024" y="1743075"/>
            <a:ext cx="4030133" cy="2266950"/>
          </a:xfrm>
          <a:prstGeom prst="rect">
            <a:avLst/>
          </a:prstGeom>
        </p:spPr>
      </p:pic>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48868"/>
    </mc:Choice>
    <mc:Fallback>
      <p:transition spd="slow" advTm="488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8868"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83504" y="578498"/>
            <a:ext cx="2454824" cy="989045"/>
          </a:xfrm>
        </p:spPr>
        <p:txBody>
          <a:bodyPr wrap="square" anchor="b">
            <a:normAutofit/>
          </a:bodyPr>
          <a:lstStyle/>
          <a:p>
            <a:r>
              <a:rPr lang="en-US" dirty="0"/>
              <a:t>Cloud-Based Development Principles</a:t>
            </a:r>
          </a:p>
        </p:txBody>
      </p:sp>
      <p:pic>
        <p:nvPicPr>
          <p:cNvPr id="6" name="Content Placeholder 5" descr="A diagram of a diagram of a diagram&#10;&#10;Description automatically generated with medium confidence">
            <a:extLst>
              <a:ext uri="{FF2B5EF4-FFF2-40B4-BE49-F238E27FC236}">
                <a16:creationId xmlns:a16="http://schemas.microsoft.com/office/drawing/2014/main" id="{217A93CC-B875-23EC-75C5-8E2B94878729}"/>
              </a:ext>
            </a:extLst>
          </p:cNvPr>
          <p:cNvPicPr>
            <a:picLocks noGrp="1" noChangeAspect="1"/>
          </p:cNvPicPr>
          <p:nvPr>
            <p:ph idx="1"/>
          </p:nvPr>
        </p:nvPicPr>
        <p:blipFill>
          <a:blip r:embed="rId5"/>
          <a:stretch>
            <a:fillRect/>
          </a:stretch>
        </p:blipFill>
        <p:spPr>
          <a:xfrm>
            <a:off x="3783013" y="682139"/>
            <a:ext cx="4508500" cy="3326785"/>
          </a:xfrm>
        </p:spPr>
      </p:pic>
      <p:sp>
        <p:nvSpPr>
          <p:cNvPr id="3" name="Text Placeholder 2"/>
          <p:cNvSpPr>
            <a:spLocks noGrp="1"/>
          </p:cNvSpPr>
          <p:nvPr>
            <p:ph type="body" sz="half" idx="2"/>
          </p:nvPr>
        </p:nvSpPr>
        <p:spPr>
          <a:xfrm>
            <a:off x="674781" y="2571750"/>
            <a:ext cx="3272269" cy="1518505"/>
          </a:xfrm>
        </p:spPr>
        <p:txBody>
          <a:bodyPr wrap="square" anchor="t">
            <a:normAutofit fontScale="55000" lnSpcReduction="20000"/>
          </a:bodyPr>
          <a:lstStyle/>
          <a:p>
            <a:pPr>
              <a:lnSpc>
                <a:spcPct val="90000"/>
              </a:lnSpc>
            </a:pPr>
            <a:r>
              <a:rPr lang="en-US" sz="2200" dirty="0"/>
              <a:t>Elasticity: Cloud services like AWS offer elasticity, allowing applications to scale resources up or down based on demand.</a:t>
            </a:r>
          </a:p>
          <a:p>
            <a:pPr>
              <a:lnSpc>
                <a:spcPct val="90000"/>
              </a:lnSpc>
            </a:pPr>
            <a:r>
              <a:rPr lang="en-US" sz="2200" dirty="0"/>
              <a:t>Pay-for-Use Model: Instead of upfront costs, cloud services operate on a pay-as-you-go model, ensuring you only pay for what you use.</a:t>
            </a:r>
          </a:p>
          <a:p>
            <a:pPr>
              <a:lnSpc>
                <a:spcPct val="90000"/>
              </a:lnSpc>
            </a:pPr>
            <a:r>
              <a:rPr lang="en-US" sz="2200" dirty="0"/>
              <a:t>Suggested image: An AWS graph depicting the correlation between capacity and actual usage, highlighting cost savings.</a:t>
            </a:r>
          </a:p>
        </p:txBody>
      </p:sp>
      <p:pic>
        <p:nvPicPr>
          <p:cNvPr id="4" name="Slide 4">
            <a:hlinkClick r:id="" action="ppaction://media"/>
            <a:extLst>
              <a:ext uri="{FF2B5EF4-FFF2-40B4-BE49-F238E27FC236}">
                <a16:creationId xmlns:a16="http://schemas.microsoft.com/office/drawing/2014/main" id="{CCA973B0-6944-2BE9-73B1-D7B1071B0DB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267200" y="226695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3264"/>
    </mc:Choice>
    <mc:Fallback>
      <p:transition spd="slow" advTm="332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326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454526" y="769046"/>
            <a:ext cx="5815197" cy="493333"/>
          </a:xfrm>
        </p:spPr>
        <p:txBody>
          <a:bodyPr anchor="t">
            <a:normAutofit/>
          </a:bodyPr>
          <a:lstStyle/>
          <a:p>
            <a:pPr defTabSz="447965"/>
            <a:r>
              <a:rPr lang="en-US" b="0" i="0" kern="1200" cap="all" dirty="0">
                <a:solidFill>
                  <a:srgbClr val="FFFFFF"/>
                </a:solidFill>
                <a:effectLst/>
                <a:latin typeface="+mj-lt"/>
                <a:ea typeface="+mj-ea"/>
                <a:cs typeface="+mj-cs"/>
              </a:rPr>
              <a:t>Securing Your Cloud Application</a:t>
            </a:r>
            <a:endParaRPr lang="en-US" dirty="0">
              <a:solidFill>
                <a:srgbClr val="FFFFFF"/>
              </a:solidFill>
            </a:endParaRPr>
          </a:p>
        </p:txBody>
      </p:sp>
      <p:sp>
        <p:nvSpPr>
          <p:cNvPr id="3" name="Text Placeholder 2"/>
          <p:cNvSpPr>
            <a:spLocks noGrp="1"/>
          </p:cNvSpPr>
          <p:nvPr>
            <p:ph sz="half" idx="1"/>
          </p:nvPr>
        </p:nvSpPr>
        <p:spPr>
          <a:xfrm>
            <a:off x="4180114" y="1730438"/>
            <a:ext cx="4650339" cy="2150683"/>
          </a:xfrm>
        </p:spPr>
        <p:txBody>
          <a:bodyPr>
            <a:noAutofit/>
          </a:bodyPr>
          <a:lstStyle/>
          <a:p>
            <a:pPr marL="111992" indent="-111992" defTabSz="447965">
              <a:lnSpc>
                <a:spcPct val="110000"/>
              </a:lnSpc>
              <a:spcBef>
                <a:spcPts val="490"/>
              </a:spcBef>
            </a:pPr>
            <a:r>
              <a:rPr lang="en-US" sz="1100" kern="1200" dirty="0">
                <a:solidFill>
                  <a:schemeClr val="tx1"/>
                </a:solidFill>
                <a:effectLst/>
                <a:latin typeface="+mn-lt"/>
                <a:ea typeface="+mn-ea"/>
                <a:cs typeface="+mn-cs"/>
              </a:rPr>
              <a:t>Unauthorized Access Prevention: Implementing robust authentication and authorization mechanisms using services like AWS Cognito.</a:t>
            </a:r>
          </a:p>
          <a:p>
            <a:pPr marL="111992" indent="-111992" defTabSz="447965">
              <a:lnSpc>
                <a:spcPct val="110000"/>
              </a:lnSpc>
              <a:spcBef>
                <a:spcPts val="490"/>
              </a:spcBef>
            </a:pPr>
            <a:r>
              <a:rPr lang="en-US" sz="1100" kern="1200" dirty="0">
                <a:solidFill>
                  <a:schemeClr val="tx1"/>
                </a:solidFill>
                <a:effectLst/>
                <a:latin typeface="+mn-lt"/>
                <a:ea typeface="+mn-ea"/>
                <a:cs typeface="+mn-cs"/>
              </a:rPr>
              <a:t>Roles &amp; Policies: AWS IAM roles define what actions can be performed on which resources. Policies are attached to roles to grant permissions.</a:t>
            </a:r>
          </a:p>
          <a:p>
            <a:pPr marL="111992" indent="-111992" defTabSz="447965">
              <a:lnSpc>
                <a:spcPct val="110000"/>
              </a:lnSpc>
              <a:spcBef>
                <a:spcPts val="490"/>
              </a:spcBef>
            </a:pPr>
            <a:r>
              <a:rPr lang="en-US" sz="1100" kern="1200" dirty="0">
                <a:solidFill>
                  <a:schemeClr val="tx1"/>
                </a:solidFill>
                <a:effectLst/>
                <a:latin typeface="+mn-lt"/>
                <a:ea typeface="+mn-ea"/>
                <a:cs typeface="+mn-cs"/>
              </a:rPr>
              <a:t>Custom Policies: We created custom policies tailored to our application's specific needs, ensuring principle of least privilege.</a:t>
            </a:r>
          </a:p>
          <a:p>
            <a:pPr marL="111992" indent="-111992" defTabSz="447965">
              <a:lnSpc>
                <a:spcPct val="110000"/>
              </a:lnSpc>
              <a:spcBef>
                <a:spcPts val="490"/>
              </a:spcBef>
            </a:pPr>
            <a:r>
              <a:rPr lang="en-US" sz="1100" kern="1200" dirty="0">
                <a:solidFill>
                  <a:schemeClr val="tx1"/>
                </a:solidFill>
                <a:effectLst/>
                <a:latin typeface="+mn-lt"/>
                <a:ea typeface="+mn-ea"/>
                <a:cs typeface="+mn-cs"/>
              </a:rPr>
              <a:t>Securing Connections: Ensuring encrypted connections between Lambda and API Gateway, Lambda and the database, and securing S3 buckets.</a:t>
            </a:r>
          </a:p>
          <a:p>
            <a:pPr marL="111992" indent="-111992" defTabSz="447965">
              <a:lnSpc>
                <a:spcPct val="110000"/>
              </a:lnSpc>
              <a:spcBef>
                <a:spcPts val="490"/>
              </a:spcBef>
            </a:pPr>
            <a:r>
              <a:rPr lang="en-US" sz="1100" kern="1200" dirty="0">
                <a:solidFill>
                  <a:schemeClr val="tx1"/>
                </a:solidFill>
                <a:effectLst/>
                <a:latin typeface="+mn-lt"/>
                <a:ea typeface="+mn-ea"/>
                <a:cs typeface="+mn-cs"/>
              </a:rPr>
              <a:t>Suggested images: Diagrams showcasing security layers and flow of data with encryption.</a:t>
            </a:r>
            <a:endParaRPr lang="en-US" sz="1100" dirty="0"/>
          </a:p>
        </p:txBody>
      </p:sp>
      <p:pic>
        <p:nvPicPr>
          <p:cNvPr id="6" name="Content Placeholder 5" descr="A screenshot of a computer&#10;&#10;Description automatically generated">
            <a:extLst>
              <a:ext uri="{FF2B5EF4-FFF2-40B4-BE49-F238E27FC236}">
                <a16:creationId xmlns:a16="http://schemas.microsoft.com/office/drawing/2014/main" id="{C3DD27D6-E36D-55E8-3C01-DF8F9BA94703}"/>
              </a:ext>
            </a:extLst>
          </p:cNvPr>
          <p:cNvPicPr>
            <a:picLocks noGrp="1" noChangeAspect="1"/>
          </p:cNvPicPr>
          <p:nvPr>
            <p:ph sz="half" idx="2"/>
          </p:nvPr>
        </p:nvPicPr>
        <p:blipFill>
          <a:blip r:embed="rId5"/>
          <a:stretch>
            <a:fillRect/>
          </a:stretch>
        </p:blipFill>
        <p:spPr>
          <a:xfrm>
            <a:off x="821862" y="1877315"/>
            <a:ext cx="3121025" cy="849962"/>
          </a:xfrm>
        </p:spPr>
      </p:pic>
      <p:pic>
        <p:nvPicPr>
          <p:cNvPr id="4" name="Slide 5 ">
            <a:hlinkClick r:id="" action="ppaction://media"/>
            <a:extLst>
              <a:ext uri="{FF2B5EF4-FFF2-40B4-BE49-F238E27FC236}">
                <a16:creationId xmlns:a16="http://schemas.microsoft.com/office/drawing/2014/main" id="{E6D6A011-97B1-A6FF-2E91-F5CC95428C5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7728281" y="2727277"/>
            <a:ext cx="562859" cy="562859"/>
          </a:xfrm>
          <a:prstGeom prst="rect">
            <a:avLst/>
          </a:prstGeom>
        </p:spPr>
      </p:pic>
      <p:pic>
        <p:nvPicPr>
          <p:cNvPr id="9" name="Picture 8" descr="A screenshot of a computer&#10;&#10;Description automatically generated">
            <a:extLst>
              <a:ext uri="{FF2B5EF4-FFF2-40B4-BE49-F238E27FC236}">
                <a16:creationId xmlns:a16="http://schemas.microsoft.com/office/drawing/2014/main" id="{E0C459AA-2972-2D0C-B57A-E7AAD7763786}"/>
              </a:ext>
            </a:extLst>
          </p:cNvPr>
          <p:cNvPicPr>
            <a:picLocks noChangeAspect="1"/>
          </p:cNvPicPr>
          <p:nvPr/>
        </p:nvPicPr>
        <p:blipFill>
          <a:blip r:embed="rId7"/>
          <a:stretch>
            <a:fillRect/>
          </a:stretch>
        </p:blipFill>
        <p:spPr>
          <a:xfrm>
            <a:off x="821861" y="3070299"/>
            <a:ext cx="3121026" cy="84996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3478"/>
    </mc:Choice>
    <mc:Fallback>
      <p:transition spd="slow" advTm="334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347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89462" y="722176"/>
            <a:ext cx="2644230" cy="1785621"/>
          </a:xfrm>
        </p:spPr>
        <p:txBody>
          <a:bodyPr>
            <a:normAutofit/>
          </a:bodyPr>
          <a:lstStyle/>
          <a:p>
            <a:r>
              <a:rPr lang="en-US" sz="2800"/>
              <a:t>Conclusion</a:t>
            </a:r>
          </a:p>
        </p:txBody>
      </p:sp>
      <p:sp>
        <p:nvSpPr>
          <p:cNvPr id="3" name="Text Placeholder 2"/>
          <p:cNvSpPr>
            <a:spLocks noGrp="1"/>
          </p:cNvSpPr>
          <p:nvPr>
            <p:ph type="subTitle" idx="1"/>
          </p:nvPr>
        </p:nvSpPr>
        <p:spPr>
          <a:xfrm>
            <a:off x="1089462" y="2648403"/>
            <a:ext cx="2641125" cy="1207982"/>
          </a:xfrm>
        </p:spPr>
        <p:txBody>
          <a:bodyPr>
            <a:normAutofit/>
          </a:bodyPr>
          <a:lstStyle/>
          <a:p>
            <a:pPr>
              <a:lnSpc>
                <a:spcPct val="110000"/>
              </a:lnSpc>
            </a:pPr>
            <a:r>
              <a:rPr lang="en-US" sz="700"/>
              <a:t>1. Migrating to the cloud offers scalability, cost-effectiveness, and operational efficiency.</a:t>
            </a:r>
          </a:p>
          <a:p>
            <a:pPr>
              <a:lnSpc>
                <a:spcPct val="110000"/>
              </a:lnSpc>
            </a:pPr>
            <a:r>
              <a:rPr lang="en-US" sz="700"/>
              <a:t>2. Proper planning, understanding of tools, and security considerations are crucial for successful migration.</a:t>
            </a:r>
          </a:p>
          <a:p>
            <a:pPr>
              <a:lnSpc>
                <a:spcPct val="110000"/>
              </a:lnSpc>
            </a:pPr>
            <a:r>
              <a:rPr lang="en-US" sz="700"/>
              <a:t>3. Sharing these insights aims to assist fellow developers in their cloud migration journey.</a:t>
            </a:r>
          </a:p>
        </p:txBody>
      </p:sp>
      <p:pic>
        <p:nvPicPr>
          <p:cNvPr id="12" name="Picture 4">
            <a:extLst>
              <a:ext uri="{FF2B5EF4-FFF2-40B4-BE49-F238E27FC236}">
                <a16:creationId xmlns:a16="http://schemas.microsoft.com/office/drawing/2014/main" id="{37EC63A0-396D-2889-B72E-264189521AB6}"/>
              </a:ext>
            </a:extLst>
          </p:cNvPr>
          <p:cNvPicPr>
            <a:picLocks noChangeAspect="1"/>
          </p:cNvPicPr>
          <p:nvPr/>
        </p:nvPicPr>
        <p:blipFill rotWithShape="1">
          <a:blip r:embed="rId5"/>
          <a:srcRect r="19876" b="4"/>
          <a:stretch/>
        </p:blipFill>
        <p:spPr>
          <a:xfrm>
            <a:off x="4570444" y="837258"/>
            <a:ext cx="3616163" cy="2899629"/>
          </a:xfrm>
          <a:prstGeom prst="rect">
            <a:avLst/>
          </a:prstGeom>
        </p:spPr>
      </p:pic>
      <p:pic>
        <p:nvPicPr>
          <p:cNvPr id="4" name="Recorded Sound">
            <a:hlinkClick r:id="" action="ppaction://media"/>
            <a:extLst>
              <a:ext uri="{FF2B5EF4-FFF2-40B4-BE49-F238E27FC236}">
                <a16:creationId xmlns:a16="http://schemas.microsoft.com/office/drawing/2014/main" id="{FDE6F410-67FD-3EEE-A9C0-3DA81FB5EB8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267200" y="226695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5435"/>
    </mc:Choice>
    <mc:Fallback>
      <p:transition spd="slow" advTm="254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2000"/>
                                  </p:stCondLst>
                                  <p:iterate type="lt">
                                    <p:tmPct val="10000"/>
                                  </p:iterate>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4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2000"/>
                                  </p:stCondLst>
                                  <p:iterate type="lt">
                                    <p:tmPct val="10000"/>
                                  </p:iterate>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400"/>
                                        <p:tgtEl>
                                          <p:spTgt spid="3">
                                            <p:txEl>
                                              <p:pRg st="2" end="2"/>
                                            </p:txEl>
                                          </p:spTgt>
                                        </p:tgtEl>
                                      </p:cBhvr>
                                    </p:animEffect>
                                  </p:childTnLst>
                                </p:cTn>
                              </p:par>
                              <p:par>
                                <p:cTn id="18" presetID="10" presetClass="entr" presetSubtype="0" fill="hold" grpId="0" nodeType="withEffect">
                                  <p:stCondLst>
                                    <p:cond delay="1000"/>
                                  </p:stCondLst>
                                  <p:iterate type="lt">
                                    <p:tmPct val="10000"/>
                                  </p:iterate>
                                  <p:childTnLst>
                                    <p:set>
                                      <p:cBhvr>
                                        <p:cTn id="19" dur="1" fill="hold">
                                          <p:stCondLst>
                                            <p:cond delay="0"/>
                                          </p:stCondLst>
                                        </p:cTn>
                                        <p:tgtEl>
                                          <p:spTgt spid="2"/>
                                        </p:tgtEl>
                                        <p:attrNameLst>
                                          <p:attrName>style.visibility</p:attrName>
                                        </p:attrNameLst>
                                      </p:cBhvr>
                                      <p:to>
                                        <p:strVal val="visible"/>
                                      </p:to>
                                    </p:set>
                                    <p:animEffect transition="in" filter="fade">
                                      <p:cBhvr>
                                        <p:cTn id="20" dur="400"/>
                                        <p:tgtEl>
                                          <p:spTgt spid="2"/>
                                        </p:tgtEl>
                                      </p:cBhvr>
                                    </p:animEffect>
                                  </p:childTnLst>
                                </p:cTn>
                              </p:par>
                            </p:childTnLst>
                          </p:cTn>
                        </p:par>
                        <p:par>
                          <p:cTn id="21" fill="hold">
                            <p:stCondLst>
                              <p:cond delay="5520"/>
                            </p:stCondLst>
                            <p:childTnLst>
                              <p:par>
                                <p:cTn id="22" presetID="1" presetClass="mediacall" presetSubtype="0" fill="hold" nodeType="afterEffect">
                                  <p:stCondLst>
                                    <p:cond delay="0"/>
                                  </p:stCondLst>
                                  <p:childTnLst>
                                    <p:cmd type="call" cmd="playFrom(0.0)">
                                      <p:cBhvr>
                                        <p:cTn id="23" dur="2543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24" fill="hold" display="0">
                  <p:stCondLst>
                    <p:cond delay="indefinite"/>
                  </p:stCondLst>
                  <p:endCondLst>
                    <p:cond evt="onStopAudio" delay="0">
                      <p:tgtEl>
                        <p:sldTgt/>
                      </p:tgtEl>
                    </p:cond>
                  </p:endCondLst>
                </p:cTn>
                <p:tgtEl>
                  <p:spTgt spid="4"/>
                </p:tgtEl>
              </p:cMediaNode>
            </p:audio>
          </p:childTnLst>
        </p:cTn>
      </p:par>
    </p:tnLst>
    <p:bldLst>
      <p:bldP spid="2" grpId="0"/>
      <p:bldP spid="3" grpId="0" build="p"/>
    </p:bldLst>
  </p:timing>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Gallery</Template>
  <TotalTime>0</TotalTime>
  <Words>1097</Words>
  <Application>Microsoft Office PowerPoint</Application>
  <PresentationFormat>On-screen Show (16:9)</PresentationFormat>
  <Paragraphs>49</Paragraphs>
  <Slides>6</Slides>
  <Notes>6</Notes>
  <HiddenSlides>0</HiddenSlides>
  <MMClips>7</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Gill Sans MT</vt:lpstr>
      <vt:lpstr>Söhne</vt:lpstr>
      <vt:lpstr>Arial</vt:lpstr>
      <vt:lpstr>Gallery</vt:lpstr>
      <vt:lpstr>Purpose of Presentation</vt:lpstr>
      <vt:lpstr>Containerization and Orchestration</vt:lpstr>
      <vt:lpstr>The Serverless Cloud</vt:lpstr>
      <vt:lpstr>Cloud-Based Development Principles</vt:lpstr>
      <vt:lpstr>Securing Your Cloud Application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Purpose of Presentation</dc:title>
  <dc:creator>Juan Velasquez</dc:creator>
  <cp:lastModifiedBy>JPex V10</cp:lastModifiedBy>
  <cp:revision>1</cp:revision>
  <dcterms:created xsi:type="dcterms:W3CDTF">2013-01-27T09:14:16Z</dcterms:created>
  <dcterms:modified xsi:type="dcterms:W3CDTF">2023-08-21T03:41:04Z</dcterms:modified>
</cp:coreProperties>
</file>